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476" r:id="rId5"/>
    <p:sldId id="508" r:id="rId6"/>
    <p:sldId id="548" r:id="rId7"/>
    <p:sldId id="549" r:id="rId8"/>
    <p:sldId id="550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8" r:id="rId20"/>
    <p:sldId id="569" r:id="rId21"/>
    <p:sldId id="534" r:id="rId22"/>
    <p:sldId id="567" r:id="rId23"/>
    <p:sldId id="547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9388"/>
  </p:normalViewPr>
  <p:slideViewPr>
    <p:cSldViewPr snapToGrid="0">
      <p:cViewPr varScale="1">
        <p:scale>
          <a:sx n="78" d="100"/>
          <a:sy n="78" d="100"/>
        </p:scale>
        <p:origin x="192" y="64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-learning-academy.teachable.com/p/ai-wiki-anomaly-detection" TargetMode="External"/><Relationship Id="rId3" Type="http://schemas.openxmlformats.org/officeDocument/2006/relationships/hyperlink" Target="https://www.pythonistaplanet.com/applications-of-unsupervised-learning/" TargetMode="External"/><Relationship Id="rId7" Type="http://schemas.openxmlformats.org/officeDocument/2006/relationships/hyperlink" Target="https://www.kdnuggets.com/2020/05/dimensionality-reduction-principal-component-analysi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ramz.github.io/Hands-on-Machine-Learning-with-Scikit-Learn-Keras-and-TensorFlow/08.Dim_Reduction" TargetMode="External"/><Relationship Id="rId5" Type="http://schemas.openxmlformats.org/officeDocument/2006/relationships/hyperlink" Target="https://mc.ai/unsupervised-learning-2/" TargetMode="External"/><Relationship Id="rId10" Type="http://schemas.openxmlformats.org/officeDocument/2006/relationships/hyperlink" Target="https://ruder.io/optimizing-gradient-descent/" TargetMode="External"/><Relationship Id="rId4" Type="http://schemas.openxmlformats.org/officeDocument/2006/relationships/hyperlink" Target="https://www.springboard.com/blog/lp-machine-learning-unsupervised-learning-supervised-learning/" TargetMode="External"/><Relationship Id="rId9" Type="http://schemas.openxmlformats.org/officeDocument/2006/relationships/hyperlink" Target="https://www.tensorflow.org/guide/distributed_train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7864081/tensorflow-executing-an-ops-with-a-specific-core-of-a-cpu/37864489#3786448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der.io/optimizing-gradient-descent/" TargetMode="External"/><Relationship Id="rId4" Type="http://schemas.openxmlformats.org/officeDocument/2006/relationships/hyperlink" Target="https://www.tensorflow.org/guide/distributed_train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Demo 3:  </a:t>
            </a:r>
            <a:r>
              <a:rPr lang="en-US" sz="2800" b="1" dirty="0"/>
              <a:t>Dimensionality Reduction with Principal Component Analysis (PCA)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987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17394-CFE1-654D-8D96-D9D81714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DEE39-BF7D-974E-B5C1-D09D5F328F8B}"/>
              </a:ext>
            </a:extLst>
          </p:cNvPr>
          <p:cNvSpPr/>
          <p:nvPr/>
        </p:nvSpPr>
        <p:spPr>
          <a:xfrm>
            <a:off x="380214" y="1170375"/>
            <a:ext cx="672737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associations with different parameters in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EAA784-E193-A64A-8100-81965F1E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59" y="884879"/>
            <a:ext cx="4209827" cy="16577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8B43D3-0C54-6B4D-837E-439B2302AD33}"/>
              </a:ext>
            </a:extLst>
          </p:cNvPr>
          <p:cNvSpPr/>
          <p:nvPr/>
        </p:nvSpPr>
        <p:spPr>
          <a:xfrm>
            <a:off x="380214" y="2131783"/>
            <a:ext cx="672737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of co-occurrence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B091F-866C-DA43-B8D3-18BF6A129D25}"/>
              </a:ext>
            </a:extLst>
          </p:cNvPr>
          <p:cNvSpPr/>
          <p:nvPr/>
        </p:nvSpPr>
        <p:spPr>
          <a:xfrm>
            <a:off x="380214" y="3093191"/>
            <a:ext cx="672737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Targeted advertising, recommended items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DDD80-69B9-2C41-979D-5E899DCDA798}"/>
              </a:ext>
            </a:extLst>
          </p:cNvPr>
          <p:cNvSpPr/>
          <p:nvPr/>
        </p:nvSpPr>
        <p:spPr>
          <a:xfrm>
            <a:off x="380214" y="3991592"/>
            <a:ext cx="11425286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 – </a:t>
            </a:r>
            <a:r>
              <a:rPr lang="en-US" dirty="0" err="1"/>
              <a:t>Apriori</a:t>
            </a:r>
            <a:r>
              <a:rPr lang="en-US" dirty="0"/>
              <a:t>, Eclat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36A01-39FF-2443-AB3A-F23D8F607896}"/>
              </a:ext>
            </a:extLst>
          </p:cNvPr>
          <p:cNvSpPr/>
          <p:nvPr/>
        </p:nvSpPr>
        <p:spPr>
          <a:xfrm>
            <a:off x="380214" y="4989125"/>
            <a:ext cx="32284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 install </a:t>
            </a:r>
            <a:r>
              <a:rPr lang="en-US" dirty="0" err="1"/>
              <a:t>apyori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68F4DE-74B3-A449-B421-6A151AB9188C}"/>
              </a:ext>
            </a:extLst>
          </p:cNvPr>
          <p:cNvSpPr/>
          <p:nvPr/>
        </p:nvSpPr>
        <p:spPr>
          <a:xfrm>
            <a:off x="4478657" y="4989125"/>
            <a:ext cx="32284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– % of occurrences 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720FE9-70F4-4947-B533-84FAE7ADC875}"/>
              </a:ext>
            </a:extLst>
          </p:cNvPr>
          <p:cNvSpPr/>
          <p:nvPr/>
        </p:nvSpPr>
        <p:spPr>
          <a:xfrm>
            <a:off x="8577100" y="4989125"/>
            <a:ext cx="32284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- % of occurrences with relationship</a:t>
            </a:r>
          </a:p>
        </p:txBody>
      </p:sp>
    </p:spTree>
    <p:extLst>
      <p:ext uri="{BB962C8B-B14F-4D97-AF65-F5344CB8AC3E}">
        <p14:creationId xmlns:p14="http://schemas.microsoft.com/office/powerpoint/2010/main" val="5566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Finding relationships with </a:t>
            </a:r>
            <a:r>
              <a:rPr lang="en-US" dirty="0" err="1"/>
              <a:t>apyori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7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508B4-098F-294A-A117-670FDD11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E76C3-1AEF-B54D-A863-B1178C37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405" y="524833"/>
            <a:ext cx="5262981" cy="2960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26788-0988-D94F-BF8D-B6AB76BAE788}"/>
              </a:ext>
            </a:extLst>
          </p:cNvPr>
          <p:cNvSpPr txBox="1"/>
          <p:nvPr/>
        </p:nvSpPr>
        <p:spPr>
          <a:xfrm>
            <a:off x="677614" y="1045028"/>
            <a:ext cx="5121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Anomaly detection is the identification of rare items, events, or observations, which brings suspicions by differing significantly from the normal data.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9E222-CC75-484D-AE64-ACA18849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05" y="3639532"/>
            <a:ext cx="3039552" cy="2314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201B86-9166-034F-A5D3-E249A6E4D11D}"/>
              </a:ext>
            </a:extLst>
          </p:cNvPr>
          <p:cNvSpPr/>
          <p:nvPr/>
        </p:nvSpPr>
        <p:spPr>
          <a:xfrm>
            <a:off x="528233" y="3389113"/>
            <a:ext cx="5412363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associations with different parameters in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904B1-869A-8540-8961-0153564178DE}"/>
              </a:ext>
            </a:extLst>
          </p:cNvPr>
          <p:cNvSpPr/>
          <p:nvPr/>
        </p:nvSpPr>
        <p:spPr>
          <a:xfrm>
            <a:off x="528233" y="2506085"/>
            <a:ext cx="5412363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to sequence models (Autoencoder)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5ABDB-7AE2-6042-966C-E15BBB164B34}"/>
              </a:ext>
            </a:extLst>
          </p:cNvPr>
          <p:cNvSpPr/>
          <p:nvPr/>
        </p:nvSpPr>
        <p:spPr>
          <a:xfrm>
            <a:off x="528232" y="4293255"/>
            <a:ext cx="5412363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patterns that people may not themselves understand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37EC3-2D12-5544-82E6-AAFB2C38F88A}"/>
              </a:ext>
            </a:extLst>
          </p:cNvPr>
          <p:cNvSpPr/>
          <p:nvPr/>
        </p:nvSpPr>
        <p:spPr>
          <a:xfrm>
            <a:off x="528231" y="5176283"/>
            <a:ext cx="5412363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in small error in output for normal data, large error for abnormal data</a:t>
            </a:r>
          </a:p>
        </p:txBody>
      </p:sp>
    </p:spTree>
    <p:extLst>
      <p:ext uri="{BB962C8B-B14F-4D97-AF65-F5344CB8AC3E}">
        <p14:creationId xmlns:p14="http://schemas.microsoft.com/office/powerpoint/2010/main" val="217327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5: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169060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D9BDF-0130-CE47-B143-F4358CA2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AB00E-EAE7-FB4E-9592-5814C246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871" y="381000"/>
            <a:ext cx="4064000" cy="304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EE54EA-B29D-8341-A0EE-218D473C0DA0}"/>
              </a:ext>
            </a:extLst>
          </p:cNvPr>
          <p:cNvSpPr/>
          <p:nvPr/>
        </p:nvSpPr>
        <p:spPr>
          <a:xfrm>
            <a:off x="386499" y="1178621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 default all CPUs/cores available to the process are aggregated under cpu:0 device and used if needed during 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212C0D-F0EA-174F-B32F-35655A7679F8}"/>
              </a:ext>
            </a:extLst>
          </p:cNvPr>
          <p:cNvSpPr/>
          <p:nvPr/>
        </p:nvSpPr>
        <p:spPr>
          <a:xfrm>
            <a:off x="386499" y="2032556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direct way to specify operations for specific cores except for making logical CPUs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F9153-D9E4-8A49-BB26-27A26E2E5E9C}"/>
              </a:ext>
            </a:extLst>
          </p:cNvPr>
          <p:cNvSpPr/>
          <p:nvPr/>
        </p:nvSpPr>
        <p:spPr>
          <a:xfrm>
            <a:off x="386498" y="2886491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makes parallel training on a single CPU potentially counterproductive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D7FEFD-9C98-3544-B9E2-A926B4E5F3DE}"/>
              </a:ext>
            </a:extLst>
          </p:cNvPr>
          <p:cNvSpPr/>
          <p:nvPr/>
        </p:nvSpPr>
        <p:spPr>
          <a:xfrm>
            <a:off x="386498" y="3740426"/>
            <a:ext cx="11255774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Supported GPUs are counted individually and could be the target for parallel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4E43B-C81E-6947-AACD-8C02FDD9E750}"/>
              </a:ext>
            </a:extLst>
          </p:cNvPr>
          <p:cNvSpPr txBox="1"/>
          <p:nvPr/>
        </p:nvSpPr>
        <p:spPr>
          <a:xfrm>
            <a:off x="555172" y="4401416"/>
            <a:ext cx="4754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tf.config.set_logical_device_configuration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physical_devices</a:t>
            </a:r>
            <a:r>
              <a:rPr lang="en-US" dirty="0"/>
              <a:t>[0],</a:t>
            </a:r>
          </a:p>
          <a:p>
            <a:r>
              <a:rPr lang="en-US" dirty="0"/>
              <a:t>    [</a:t>
            </a:r>
            <a:r>
              <a:rPr lang="en-US" dirty="0" err="1"/>
              <a:t>tf.config.LogicalDeviceConfiguration</a:t>
            </a:r>
            <a:r>
              <a:rPr lang="en-US" dirty="0"/>
              <a:t>(),</a:t>
            </a:r>
          </a:p>
          <a:p>
            <a:r>
              <a:rPr lang="en-US" dirty="0"/>
              <a:t>     </a:t>
            </a:r>
            <a:r>
              <a:rPr lang="en-US" dirty="0" err="1"/>
              <a:t>tf.config.LogicalDeviceConfiguration</a:t>
            </a:r>
            <a:r>
              <a:rPr lang="en-US" dirty="0"/>
              <a:t>()])</a:t>
            </a:r>
          </a:p>
          <a:p>
            <a:endParaRPr lang="en-US" dirty="0"/>
          </a:p>
          <a:p>
            <a:r>
              <a:rPr lang="en-US" dirty="0" err="1"/>
              <a:t>logical_devices</a:t>
            </a:r>
            <a:r>
              <a:rPr lang="en-US" dirty="0"/>
              <a:t> = </a:t>
            </a:r>
            <a:r>
              <a:rPr lang="en-US" dirty="0" err="1"/>
              <a:t>tf.config.list_logical_devices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95491-C5D2-6B4E-A1A8-D2510F9D03BE}"/>
              </a:ext>
            </a:extLst>
          </p:cNvPr>
          <p:cNvSpPr txBox="1"/>
          <p:nvPr/>
        </p:nvSpPr>
        <p:spPr>
          <a:xfrm>
            <a:off x="6161313" y="4536931"/>
            <a:ext cx="490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tf.device</a:t>
            </a:r>
            <a:r>
              <a:rPr lang="en-US" dirty="0"/>
              <a:t>(</a:t>
            </a:r>
            <a:r>
              <a:rPr lang="en-US" dirty="0" err="1"/>
              <a:t>logical_devices</a:t>
            </a:r>
            <a:r>
              <a:rPr lang="en-US" dirty="0"/>
              <a:t>[1].name):</a:t>
            </a:r>
          </a:p>
          <a:p>
            <a:r>
              <a:rPr lang="en-US" dirty="0"/>
              <a:t>    a = </a:t>
            </a:r>
            <a:r>
              <a:rPr lang="en-US" dirty="0" err="1"/>
              <a:t>tf.constant</a:t>
            </a:r>
            <a:r>
              <a:rPr lang="en-US" dirty="0"/>
              <a:t>([[1.0, 2.0, 3.0], [4.0, 5.0, 6.0]])</a:t>
            </a:r>
          </a:p>
        </p:txBody>
      </p:sp>
    </p:spTree>
    <p:extLst>
      <p:ext uri="{BB962C8B-B14F-4D97-AF65-F5344CB8AC3E}">
        <p14:creationId xmlns:p14="http://schemas.microsoft.com/office/powerpoint/2010/main" val="109412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5BA11-99C4-EC4F-9FF6-C90EF31D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D835A-D559-044D-A0B5-B403613FACC4}"/>
              </a:ext>
            </a:extLst>
          </p:cNvPr>
          <p:cNvSpPr/>
          <p:nvPr/>
        </p:nvSpPr>
        <p:spPr>
          <a:xfrm>
            <a:off x="386499" y="1178621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</a:t>
            </a:r>
            <a:r>
              <a:rPr lang="en-US" dirty="0" err="1"/>
              <a:t>tf.distribute.Strategy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B99CE-756F-AB4A-87F2-8F957B80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85" y="1178621"/>
            <a:ext cx="4000674" cy="2250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9E769-914F-2D4D-BF63-D3E746A4E77D}"/>
              </a:ext>
            </a:extLst>
          </p:cNvPr>
          <p:cNvSpPr/>
          <p:nvPr/>
        </p:nvSpPr>
        <p:spPr>
          <a:xfrm>
            <a:off x="386498" y="1993114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MirrorStrategy</a:t>
            </a:r>
            <a:r>
              <a:rPr lang="en-US" dirty="0"/>
              <a:t> – Synchronous distributed training to multiple GPUs on the same machine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D0639-1067-6344-A9EF-F2B99E3F31D9}"/>
              </a:ext>
            </a:extLst>
          </p:cNvPr>
          <p:cNvSpPr/>
          <p:nvPr/>
        </p:nvSpPr>
        <p:spPr>
          <a:xfrm>
            <a:off x="383355" y="2806700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TPUStrategy</a:t>
            </a:r>
            <a:r>
              <a:rPr lang="en-US" dirty="0"/>
              <a:t> – Distribute to multiple tensor processing units in cloud offerings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478FA-5510-874A-AF97-8A34EDB5DDE6}"/>
              </a:ext>
            </a:extLst>
          </p:cNvPr>
          <p:cNvSpPr/>
          <p:nvPr/>
        </p:nvSpPr>
        <p:spPr>
          <a:xfrm>
            <a:off x="383354" y="3617508"/>
            <a:ext cx="7157301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MultiWorkerMirroredStrategy</a:t>
            </a:r>
            <a:r>
              <a:rPr lang="en-US" dirty="0"/>
              <a:t> – Synchronous distributed training to multiple worker machines that may have on multiple GPUs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4D0E6-C257-754D-983C-FA49BB71E1F2}"/>
              </a:ext>
            </a:extLst>
          </p:cNvPr>
          <p:cNvSpPr/>
          <p:nvPr/>
        </p:nvSpPr>
        <p:spPr>
          <a:xfrm>
            <a:off x="1453243" y="4434780"/>
            <a:ext cx="10355398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 and variables copied across different CPUs and GPUs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D1CC8D-91B0-A241-B08A-4AA681E2A845}"/>
              </a:ext>
            </a:extLst>
          </p:cNvPr>
          <p:cNvSpPr/>
          <p:nvPr/>
        </p:nvSpPr>
        <p:spPr>
          <a:xfrm>
            <a:off x="383354" y="5248366"/>
            <a:ext cx="114252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CentralStorageStrategy</a:t>
            </a:r>
            <a:r>
              <a:rPr lang="en-US" dirty="0"/>
              <a:t> -  Models/variables sored only on local CPU and accessed by each GPU for training</a:t>
            </a:r>
          </a:p>
        </p:txBody>
      </p:sp>
    </p:spTree>
    <p:extLst>
      <p:ext uri="{BB962C8B-B14F-4D97-AF65-F5344CB8AC3E}">
        <p14:creationId xmlns:p14="http://schemas.microsoft.com/office/powerpoint/2010/main" val="320312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0CD379-EE11-4249-9012-D1CB04FE8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723233"/>
              </p:ext>
            </p:extLst>
          </p:nvPr>
        </p:nvGraphicFramePr>
        <p:xfrm>
          <a:off x="386499" y="1517014"/>
          <a:ext cx="11255772" cy="3855084"/>
        </p:xfrm>
        <a:graphic>
          <a:graphicData uri="http://schemas.openxmlformats.org/drawingml/2006/table">
            <a:tbl>
              <a:tblPr/>
              <a:tblGrid>
                <a:gridCol w="1875962">
                  <a:extLst>
                    <a:ext uri="{9D8B030D-6E8A-4147-A177-3AD203B41FA5}">
                      <a16:colId xmlns:a16="http://schemas.microsoft.com/office/drawing/2014/main" val="4054895883"/>
                    </a:ext>
                  </a:extLst>
                </a:gridCol>
                <a:gridCol w="1875962">
                  <a:extLst>
                    <a:ext uri="{9D8B030D-6E8A-4147-A177-3AD203B41FA5}">
                      <a16:colId xmlns:a16="http://schemas.microsoft.com/office/drawing/2014/main" val="1916773289"/>
                    </a:ext>
                  </a:extLst>
                </a:gridCol>
                <a:gridCol w="1875962">
                  <a:extLst>
                    <a:ext uri="{9D8B030D-6E8A-4147-A177-3AD203B41FA5}">
                      <a16:colId xmlns:a16="http://schemas.microsoft.com/office/drawing/2014/main" val="1003221635"/>
                    </a:ext>
                  </a:extLst>
                </a:gridCol>
                <a:gridCol w="1875962">
                  <a:extLst>
                    <a:ext uri="{9D8B030D-6E8A-4147-A177-3AD203B41FA5}">
                      <a16:colId xmlns:a16="http://schemas.microsoft.com/office/drawing/2014/main" val="191850731"/>
                    </a:ext>
                  </a:extLst>
                </a:gridCol>
                <a:gridCol w="1875962">
                  <a:extLst>
                    <a:ext uri="{9D8B030D-6E8A-4147-A177-3AD203B41FA5}">
                      <a16:colId xmlns:a16="http://schemas.microsoft.com/office/drawing/2014/main" val="3385351040"/>
                    </a:ext>
                  </a:extLst>
                </a:gridCol>
                <a:gridCol w="1875962">
                  <a:extLst>
                    <a:ext uri="{9D8B030D-6E8A-4147-A177-3AD203B41FA5}">
                      <a16:colId xmlns:a16="http://schemas.microsoft.com/office/drawing/2014/main" val="1686413086"/>
                    </a:ext>
                  </a:extLst>
                </a:gridCol>
              </a:tblGrid>
              <a:tr h="1044893"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Training API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MirroredStrategy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TPUStrategy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MultiWorkerMirroredStrategy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CentralStorageStrategy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ParameterServerStrategy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79151"/>
                  </a:ext>
                </a:extLst>
              </a:tr>
              <a:tr h="1034689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Keras API</a:t>
                      </a:r>
                      <a:endParaRPr lang="en-US">
                        <a:effectLst/>
                      </a:endParaRP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Supported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Supported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Experimental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Experimental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Supported planned post 2.3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0203"/>
                  </a:ext>
                </a:extLst>
              </a:tr>
              <a:tr h="1034689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Custom training loop</a:t>
                      </a:r>
                      <a:endParaRPr lang="en-US">
                        <a:effectLst/>
                      </a:endParaRP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Supported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Supported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Experimental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Experimental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Supported planned post 2.3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52318"/>
                  </a:ext>
                </a:extLst>
              </a:tr>
              <a:tr h="740813">
                <a:tc>
                  <a:txBody>
                    <a:bodyPr/>
                    <a:lstStyle/>
                    <a:p>
                      <a:pPr algn="l" fontAlgn="t"/>
                      <a:r>
                        <a:rPr lang="en-US" b="0">
                          <a:effectLst/>
                        </a:rPr>
                        <a:t>Estimator API</a:t>
                      </a:r>
                      <a:endParaRPr lang="en-US">
                        <a:effectLst/>
                      </a:endParaRP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Limited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Not supported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Limited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Limited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Limited Support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4067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895FB52-A48C-5E44-BA8C-CC60421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Support</a:t>
            </a:r>
          </a:p>
        </p:txBody>
      </p:sp>
    </p:spTree>
    <p:extLst>
      <p:ext uri="{BB962C8B-B14F-4D97-AF65-F5344CB8AC3E}">
        <p14:creationId xmlns:p14="http://schemas.microsoft.com/office/powerpoint/2010/main" val="264892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95142"/>
            <a:ext cx="11430000" cy="481084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https://www.pythonistaplanet.com/applications-of-unsupervised-learning/</a:t>
            </a:r>
            <a:endParaRPr lang="en-US" dirty="0"/>
          </a:p>
          <a:p>
            <a:r>
              <a:rPr lang="en-US" dirty="0">
                <a:hlinkClick r:id="rId4"/>
              </a:rPr>
              <a:t>https://www.springboard.com/blog/lp-machine-learning-unsupervised-learning-supervised-learning/</a:t>
            </a:r>
            <a:endParaRPr lang="en-US" dirty="0"/>
          </a:p>
          <a:p>
            <a:r>
              <a:rPr lang="en-US" dirty="0">
                <a:hlinkClick r:id="rId5"/>
              </a:rPr>
              <a:t>https://mc.ai/unsupervised-learning-2/</a:t>
            </a:r>
            <a:endParaRPr lang="en-US" dirty="0"/>
          </a:p>
          <a:p>
            <a:r>
              <a:rPr lang="en-US" dirty="0">
                <a:hlinkClick r:id="rId6"/>
              </a:rPr>
              <a:t>https://akramz.github.io/Hands-on-Machine-Learning-with-Scikit-Learn-Keras-and-TensorFlow/08.Dim_Reduction</a:t>
            </a:r>
            <a:endParaRPr lang="en-US" dirty="0"/>
          </a:p>
          <a:p>
            <a:r>
              <a:rPr lang="en-US" dirty="0">
                <a:hlinkClick r:id="rId7"/>
              </a:rPr>
              <a:t>https://www.kdnuggets.com/2020/05/dimensionality-reduction-principal-component-analysis.html</a:t>
            </a:r>
            <a:endParaRPr lang="en-US" dirty="0"/>
          </a:p>
          <a:p>
            <a:r>
              <a:rPr lang="en-US" dirty="0">
                <a:hlinkClick r:id="rId8"/>
              </a:rPr>
              <a:t>https://deep-learning-academy.teachable.com/p/ai-wiki-anomaly-detection</a:t>
            </a:r>
            <a:endParaRPr lang="en-US" dirty="0"/>
          </a:p>
          <a:p>
            <a:r>
              <a:rPr lang="en-US" dirty="0">
                <a:hlinkClick r:id="rId9"/>
              </a:rPr>
              <a:t>https://www.tensorflow.org/guide/distributed_training</a:t>
            </a:r>
            <a:endParaRPr lang="en-US" dirty="0"/>
          </a:p>
          <a:p>
            <a:endParaRPr lang="en-US" dirty="0">
              <a:hlinkClick r:id="rId1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95142"/>
            <a:ext cx="11430000" cy="481084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https://stackoverflow.com/questions/37864081/tensorflow-executing-an-ops-with-a-specific-core-of-a-cpu/37864489#37864489</a:t>
            </a:r>
            <a:endParaRPr lang="en-US" dirty="0"/>
          </a:p>
          <a:p>
            <a:r>
              <a:rPr lang="en-US" dirty="0">
                <a:hlinkClick r:id="rId4"/>
              </a:rPr>
              <a:t>https://www.tensorflow.org/guide/distributed_training</a:t>
            </a:r>
            <a:endParaRPr lang="en-US" dirty="0">
              <a:hlinkClick r:id="rId5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62113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12D1F8-DCFF-7947-88D5-0CE95636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unsupervised learning to glean insights from </a:t>
            </a:r>
            <a:r>
              <a:rPr lang="en-US" dirty="0" err="1"/>
              <a:t>Magenic</a:t>
            </a:r>
            <a:r>
              <a:rPr lang="en-US" dirty="0"/>
              <a:t>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6534F-AA6C-9D4B-B91D-9D9FF5C9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assignment</a:t>
            </a:r>
          </a:p>
        </p:txBody>
      </p:sp>
    </p:spTree>
    <p:extLst>
      <p:ext uri="{BB962C8B-B14F-4D97-AF65-F5344CB8AC3E}">
        <p14:creationId xmlns:p14="http://schemas.microsoft.com/office/powerpoint/2010/main" val="2540817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78FC5-227E-6D40-BF81-C52AC03D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D7755F-F43E-AE4B-8E0B-16501AC14C71}"/>
              </a:ext>
            </a:extLst>
          </p:cNvPr>
          <p:cNvSpPr/>
          <p:nvPr/>
        </p:nvSpPr>
        <p:spPr>
          <a:xfrm>
            <a:off x="698499" y="1219200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81F9B-C1FD-E941-A227-EAD6ED0659C8}"/>
              </a:ext>
            </a:extLst>
          </p:cNvPr>
          <p:cNvSpPr/>
          <p:nvPr/>
        </p:nvSpPr>
        <p:spPr>
          <a:xfrm>
            <a:off x="698499" y="20574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needs labels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7BF79-3058-6D45-8403-3988C735A075}"/>
              </a:ext>
            </a:extLst>
          </p:cNvPr>
          <p:cNvSpPr/>
          <p:nvPr/>
        </p:nvSpPr>
        <p:spPr>
          <a:xfrm>
            <a:off x="6542314" y="1219200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F881D-7DB6-764B-812D-8E2E71150AE3}"/>
              </a:ext>
            </a:extLst>
          </p:cNvPr>
          <p:cNvSpPr/>
          <p:nvPr/>
        </p:nvSpPr>
        <p:spPr>
          <a:xfrm>
            <a:off x="6542314" y="20574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Insight is gained without labels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0D1E44-64B6-1746-A596-0304A92117A4}"/>
              </a:ext>
            </a:extLst>
          </p:cNvPr>
          <p:cNvSpPr/>
          <p:nvPr/>
        </p:nvSpPr>
        <p:spPr>
          <a:xfrm>
            <a:off x="698499" y="28956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when you know the result you want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449D9-3FCE-3640-92A2-2C96ACF45A2C}"/>
              </a:ext>
            </a:extLst>
          </p:cNvPr>
          <p:cNvSpPr/>
          <p:nvPr/>
        </p:nvSpPr>
        <p:spPr>
          <a:xfrm>
            <a:off x="6542314" y="28956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when the desired results are unknown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3D1D7B-716A-B441-8EC1-32C2B83AB26B}"/>
              </a:ext>
            </a:extLst>
          </p:cNvPr>
          <p:cNvSpPr/>
          <p:nvPr/>
        </p:nvSpPr>
        <p:spPr>
          <a:xfrm>
            <a:off x="698498" y="37338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Tends to give more accurate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280D5-EE78-F744-A013-38E7497BCBFF}"/>
              </a:ext>
            </a:extLst>
          </p:cNvPr>
          <p:cNvSpPr/>
          <p:nvPr/>
        </p:nvSpPr>
        <p:spPr>
          <a:xfrm>
            <a:off x="6542314" y="37338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Tends to give less accurate 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5C70-447A-6B4A-B430-436E7A214CA3}"/>
              </a:ext>
            </a:extLst>
          </p:cNvPr>
          <p:cNvSpPr/>
          <p:nvPr/>
        </p:nvSpPr>
        <p:spPr>
          <a:xfrm>
            <a:off x="698497" y="45720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Regressions, classifications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07103-5BE9-DA47-A7A3-C4E50664EBC1}"/>
              </a:ext>
            </a:extLst>
          </p:cNvPr>
          <p:cNvSpPr/>
          <p:nvPr/>
        </p:nvSpPr>
        <p:spPr>
          <a:xfrm>
            <a:off x="6542313" y="4572000"/>
            <a:ext cx="4951187" cy="6223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Clustering, visualizations, dimensionality reduction, associations, anomalies</a:t>
            </a:r>
          </a:p>
        </p:txBody>
      </p:sp>
    </p:spTree>
    <p:extLst>
      <p:ext uri="{BB962C8B-B14F-4D97-AF65-F5344CB8AC3E}">
        <p14:creationId xmlns:p14="http://schemas.microsoft.com/office/powerpoint/2010/main" val="258382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FA9B37-27D7-C646-B8E3-E8CE153C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Unsupervised Learning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7BA4F-2181-2C49-A3D6-205D8228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7029" y="1242746"/>
            <a:ext cx="1567543" cy="881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E37AF4-ADB4-3E44-8D71-E05F01F51B9B}"/>
              </a:ext>
            </a:extLst>
          </p:cNvPr>
          <p:cNvSpPr/>
          <p:nvPr/>
        </p:nvSpPr>
        <p:spPr>
          <a:xfrm>
            <a:off x="5074556" y="1372467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87E97-BD1C-284E-B8C6-242BC67D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70" y="2310834"/>
            <a:ext cx="1562984" cy="677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FF9264-3DED-E944-9098-81A1B7F0AE4E}"/>
              </a:ext>
            </a:extLst>
          </p:cNvPr>
          <p:cNvSpPr/>
          <p:nvPr/>
        </p:nvSpPr>
        <p:spPr>
          <a:xfrm>
            <a:off x="5074556" y="2323769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ACB89-CB68-8744-ACD6-4B903956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0" y="3119969"/>
            <a:ext cx="1565042" cy="932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BAAC27-5C1E-FE46-B6A2-FFA54B49CCB5}"/>
              </a:ext>
            </a:extLst>
          </p:cNvPr>
          <p:cNvSpPr/>
          <p:nvPr/>
        </p:nvSpPr>
        <p:spPr>
          <a:xfrm>
            <a:off x="5067495" y="3275071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EE2206-8053-5440-9B3C-9DDF229DDC9A}"/>
              </a:ext>
            </a:extLst>
          </p:cNvPr>
          <p:cNvSpPr/>
          <p:nvPr/>
        </p:nvSpPr>
        <p:spPr>
          <a:xfrm>
            <a:off x="5074556" y="4226373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5489F-017C-3645-A688-626C4117C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88" y="4248613"/>
            <a:ext cx="1562984" cy="615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52DBC3-3C15-BC45-9C6E-B399DC6D59F5}"/>
              </a:ext>
            </a:extLst>
          </p:cNvPr>
          <p:cNvSpPr/>
          <p:nvPr/>
        </p:nvSpPr>
        <p:spPr>
          <a:xfrm>
            <a:off x="5067494" y="5177675"/>
            <a:ext cx="4951187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E01679-DE47-8B41-BE3D-60CF2D3EB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7" y="5047953"/>
            <a:ext cx="1567542" cy="8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A01602-0730-2444-9A7C-E1AB215B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45758B-581E-1345-93BB-800A97162EFC}"/>
              </a:ext>
            </a:extLst>
          </p:cNvPr>
          <p:cNvSpPr/>
          <p:nvPr/>
        </p:nvSpPr>
        <p:spPr>
          <a:xfrm>
            <a:off x="502556" y="1192853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Arranges data into pre-defined number of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DC447-72E0-7044-B85B-3076DB27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37514" y="564594"/>
            <a:ext cx="5451930" cy="3066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6E4C6D-7AE0-2B41-A2AC-94A3FD367CA8}"/>
              </a:ext>
            </a:extLst>
          </p:cNvPr>
          <p:cNvSpPr/>
          <p:nvPr/>
        </p:nvSpPr>
        <p:spPr>
          <a:xfrm>
            <a:off x="502556" y="2097949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Groups are no labeled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7A3FE-B7F1-074E-93A3-66BE0112C689}"/>
              </a:ext>
            </a:extLst>
          </p:cNvPr>
          <p:cNvSpPr/>
          <p:nvPr/>
        </p:nvSpPr>
        <p:spPr>
          <a:xfrm>
            <a:off x="502556" y="2996423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 can place new data into “found”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74440-27AB-F546-8911-5B87932B3B11}"/>
              </a:ext>
            </a:extLst>
          </p:cNvPr>
          <p:cNvSpPr/>
          <p:nvPr/>
        </p:nvSpPr>
        <p:spPr>
          <a:xfrm>
            <a:off x="502556" y="3894897"/>
            <a:ext cx="11186888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Uses: Custom segmentation, 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A9830-CF19-C14D-A459-330FBFA01C7B}"/>
              </a:ext>
            </a:extLst>
          </p:cNvPr>
          <p:cNvSpPr/>
          <p:nvPr/>
        </p:nvSpPr>
        <p:spPr>
          <a:xfrm>
            <a:off x="502556" y="4780789"/>
            <a:ext cx="11186888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Algorithms: K-Means, Expectation Maximization, Hierarchical Cluster Analysis (HCA)</a:t>
            </a:r>
          </a:p>
        </p:txBody>
      </p:sp>
    </p:spTree>
    <p:extLst>
      <p:ext uri="{BB962C8B-B14F-4D97-AF65-F5344CB8AC3E}">
        <p14:creationId xmlns:p14="http://schemas.microsoft.com/office/powerpoint/2010/main" val="291887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 </a:t>
            </a:r>
            <a:r>
              <a:rPr lang="en-US" b="1" dirty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612BD0-F66B-4541-9348-048D4DB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3771A2-0FDC-D64C-BC49-3ED571DF5F76}"/>
              </a:ext>
            </a:extLst>
          </p:cNvPr>
          <p:cNvSpPr/>
          <p:nvPr/>
        </p:nvSpPr>
        <p:spPr>
          <a:xfrm>
            <a:off x="502556" y="1192853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Shows data in a way that can be understood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1F03A-C471-4A44-892A-8C4D179A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56" y="1192853"/>
            <a:ext cx="5160340" cy="22361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A152EB-34A4-E441-834A-CF3388D7C9D4}"/>
              </a:ext>
            </a:extLst>
          </p:cNvPr>
          <p:cNvSpPr/>
          <p:nvPr/>
        </p:nvSpPr>
        <p:spPr>
          <a:xfrm>
            <a:off x="502556" y="2212864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Supported by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FA3CB-59BB-3B49-AAEB-63622FC263E2}"/>
              </a:ext>
            </a:extLst>
          </p:cNvPr>
          <p:cNvSpPr/>
          <p:nvPr/>
        </p:nvSpPr>
        <p:spPr>
          <a:xfrm>
            <a:off x="502556" y="3232875"/>
            <a:ext cx="545193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We’ve been looking at visualizations throughout this course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85F40-3546-7949-BFFC-7EE9133163A0}"/>
              </a:ext>
            </a:extLst>
          </p:cNvPr>
          <p:cNvSpPr/>
          <p:nvPr/>
        </p:nvSpPr>
        <p:spPr>
          <a:xfrm>
            <a:off x="502556" y="4214221"/>
            <a:ext cx="1118284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idea behind visualization is not for the computer to create insights but to display the data in such a way that the user can gain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D4718B-F36C-A644-A2C1-731E26084AA0}"/>
              </a:ext>
            </a:extLst>
          </p:cNvPr>
          <p:cNvSpPr/>
          <p:nvPr/>
        </p:nvSpPr>
        <p:spPr>
          <a:xfrm>
            <a:off x="502555" y="5042847"/>
            <a:ext cx="1118283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Tools: matplotlib, Microsoft Power BI, </a:t>
            </a:r>
            <a:r>
              <a:rPr lang="en-US" dirty="0" err="1"/>
              <a:t>TensorBoard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40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B0595-7900-F743-8E82-A07E5296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FA99A-DEFB-EE4D-9ED4-E21D661E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Demo 2:  </a:t>
            </a:r>
            <a:r>
              <a:rPr lang="en-US" sz="2800" b="1" dirty="0"/>
              <a:t>Visualization with t-Distributed Stochastic Neighbor Embedding (t-SNE)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75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617394-CFE1-654D-8D96-D9D81714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44715-DECF-4F48-8FC8-816F64A7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23" y="931940"/>
            <a:ext cx="2957663" cy="1762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AE6C5-20E4-E04F-8DF3-6261FAE96E99}"/>
              </a:ext>
            </a:extLst>
          </p:cNvPr>
          <p:cNvSpPr txBox="1"/>
          <p:nvPr/>
        </p:nvSpPr>
        <p:spPr>
          <a:xfrm>
            <a:off x="702130" y="1355270"/>
            <a:ext cx="747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 is the process of reducing the number of random variables under consideration by getting a set of principal variables.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DEE39-BF7D-974E-B5C1-D09D5F328F8B}"/>
              </a:ext>
            </a:extLst>
          </p:cNvPr>
          <p:cNvSpPr/>
          <p:nvPr/>
        </p:nvSpPr>
        <p:spPr>
          <a:xfrm>
            <a:off x="702130" y="2250579"/>
            <a:ext cx="7364184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Simplify the data without losing too much 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87DEA-9D33-E240-B44B-CB49409B1F4A}"/>
              </a:ext>
            </a:extLst>
          </p:cNvPr>
          <p:cNvSpPr/>
          <p:nvPr/>
        </p:nvSpPr>
        <p:spPr>
          <a:xfrm>
            <a:off x="702130" y="3153565"/>
            <a:ext cx="7364184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when training is too slow or resource intensive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45B3B-54B1-F244-8F68-231055EA06B6}"/>
              </a:ext>
            </a:extLst>
          </p:cNvPr>
          <p:cNvSpPr/>
          <p:nvPr/>
        </p:nvSpPr>
        <p:spPr>
          <a:xfrm>
            <a:off x="702130" y="3985122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less complex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57125-08D9-574F-B6D3-74438445026F}"/>
              </a:ext>
            </a:extLst>
          </p:cNvPr>
          <p:cNvSpPr/>
          <p:nvPr/>
        </p:nvSpPr>
        <p:spPr>
          <a:xfrm>
            <a:off x="4865915" y="3985122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Faster to train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50B5-7F51-6C45-8E4B-098B500BB4E5}"/>
              </a:ext>
            </a:extLst>
          </p:cNvPr>
          <p:cNvSpPr/>
          <p:nvPr/>
        </p:nvSpPr>
        <p:spPr>
          <a:xfrm>
            <a:off x="702130" y="4882288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9BBA5F-2AFC-E64D-8F81-40097E95676B}"/>
              </a:ext>
            </a:extLst>
          </p:cNvPr>
          <p:cNvSpPr/>
          <p:nvPr/>
        </p:nvSpPr>
        <p:spPr>
          <a:xfrm>
            <a:off x="4865915" y="4882288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Likely lose some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CBFB5-6B18-F84F-BAD5-F15922D2758E}"/>
              </a:ext>
            </a:extLst>
          </p:cNvPr>
          <p:cNvSpPr/>
          <p:nvPr/>
        </p:nvSpPr>
        <p:spPr>
          <a:xfrm>
            <a:off x="8611387" y="3117850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Principal Component Analysis (PCA)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99780D-6FBC-954D-8CC1-C8D79EBD591B}"/>
              </a:ext>
            </a:extLst>
          </p:cNvPr>
          <p:cNvSpPr/>
          <p:nvPr/>
        </p:nvSpPr>
        <p:spPr>
          <a:xfrm>
            <a:off x="8611387" y="3985122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PCA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C65CDC-82AC-4642-880F-5DBA491BF0E6}"/>
              </a:ext>
            </a:extLst>
          </p:cNvPr>
          <p:cNvSpPr/>
          <p:nvPr/>
        </p:nvSpPr>
        <p:spPr>
          <a:xfrm>
            <a:off x="8611386" y="4882288"/>
            <a:ext cx="3200399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Locally-Linear Embedding</a:t>
            </a:r>
          </a:p>
        </p:txBody>
      </p:sp>
    </p:spTree>
    <p:extLst>
      <p:ext uri="{BB962C8B-B14F-4D97-AF65-F5344CB8AC3E}">
        <p14:creationId xmlns:p14="http://schemas.microsoft.com/office/powerpoint/2010/main" val="815030435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37430</TotalTime>
  <Words>824</Words>
  <Application>Microsoft Macintosh PowerPoint</Application>
  <PresentationFormat>Widescreen</PresentationFormat>
  <Paragraphs>129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Roboto</vt:lpstr>
      <vt:lpstr>Wingdings</vt:lpstr>
      <vt:lpstr>MGNC_PPT_FINAL</vt:lpstr>
      <vt:lpstr>PowerPoint Presentation</vt:lpstr>
      <vt:lpstr>PowerPoint Presentation</vt:lpstr>
      <vt:lpstr>Supervised vs. Unsupervised Learning</vt:lpstr>
      <vt:lpstr>Common Unsupervised Learning Techniques</vt:lpstr>
      <vt:lpstr>Clustering</vt:lpstr>
      <vt:lpstr>Demo 1:  Clustering</vt:lpstr>
      <vt:lpstr>Visualizations</vt:lpstr>
      <vt:lpstr>Demo 2:  Visualization with t-Distributed Stochastic Neighbor Embedding (t-SNE)</vt:lpstr>
      <vt:lpstr>Dimensionality Reduction</vt:lpstr>
      <vt:lpstr>Demo 3:  Dimensionality Reduction with Principal Component Analysis (PCA)</vt:lpstr>
      <vt:lpstr>Associations</vt:lpstr>
      <vt:lpstr>Demo 4: Finding relationships with apyori</vt:lpstr>
      <vt:lpstr>Anomaly Detection</vt:lpstr>
      <vt:lpstr>Demo 5: Anomaly Detection</vt:lpstr>
      <vt:lpstr>CPU usage</vt:lpstr>
      <vt:lpstr>Distributed Training</vt:lpstr>
      <vt:lpstr>Training Support</vt:lpstr>
      <vt:lpstr>Homework reading</vt:lpstr>
      <vt:lpstr>Homework reading</vt:lpstr>
      <vt:lpstr>Capstone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225</cp:revision>
  <dcterms:created xsi:type="dcterms:W3CDTF">1601-01-01T00:00:00Z</dcterms:created>
  <dcterms:modified xsi:type="dcterms:W3CDTF">2020-07-21T21:26:47Z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